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53"/>
  </p:notesMasterIdLst>
  <p:handoutMasterIdLst>
    <p:handoutMasterId r:id="rId54"/>
  </p:handoutMasterIdLst>
  <p:sldIdLst>
    <p:sldId id="256" r:id="rId3"/>
    <p:sldId id="271" r:id="rId4"/>
    <p:sldId id="272" r:id="rId5"/>
    <p:sldId id="273" r:id="rId6"/>
    <p:sldId id="274" r:id="rId7"/>
    <p:sldId id="275" r:id="rId8"/>
    <p:sldId id="310" r:id="rId9"/>
    <p:sldId id="311" r:id="rId10"/>
    <p:sldId id="312" r:id="rId11"/>
    <p:sldId id="315" r:id="rId12"/>
    <p:sldId id="313" r:id="rId13"/>
    <p:sldId id="318" r:id="rId14"/>
    <p:sldId id="314" r:id="rId15"/>
    <p:sldId id="316" r:id="rId16"/>
    <p:sldId id="317" r:id="rId17"/>
    <p:sldId id="305" r:id="rId18"/>
    <p:sldId id="304" r:id="rId19"/>
    <p:sldId id="283" r:id="rId20"/>
    <p:sldId id="306" r:id="rId21"/>
    <p:sldId id="307" r:id="rId22"/>
    <p:sldId id="308" r:id="rId23"/>
    <p:sldId id="320" r:id="rId24"/>
    <p:sldId id="321" r:id="rId25"/>
    <p:sldId id="322" r:id="rId26"/>
    <p:sldId id="309" r:id="rId27"/>
    <p:sldId id="281" r:id="rId28"/>
    <p:sldId id="300" r:id="rId29"/>
    <p:sldId id="301" r:id="rId30"/>
    <p:sldId id="302" r:id="rId31"/>
    <p:sldId id="303" r:id="rId32"/>
    <p:sldId id="293" r:id="rId33"/>
    <p:sldId id="294" r:id="rId34"/>
    <p:sldId id="295" r:id="rId35"/>
    <p:sldId id="319" r:id="rId36"/>
    <p:sldId id="286" r:id="rId37"/>
    <p:sldId id="296" r:id="rId38"/>
    <p:sldId id="323" r:id="rId39"/>
    <p:sldId id="279" r:id="rId40"/>
    <p:sldId id="291" r:id="rId41"/>
    <p:sldId id="324" r:id="rId42"/>
    <p:sldId id="284" r:id="rId43"/>
    <p:sldId id="289" r:id="rId44"/>
    <p:sldId id="290" r:id="rId45"/>
    <p:sldId id="325" r:id="rId46"/>
    <p:sldId id="278" r:id="rId47"/>
    <p:sldId id="287" r:id="rId48"/>
    <p:sldId id="326" r:id="rId49"/>
    <p:sldId id="285" r:id="rId50"/>
    <p:sldId id="288" r:id="rId51"/>
    <p:sldId id="327" r:id="rId52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6" y="-73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808"/>
    </p:cViewPr>
  </p:sorterViewPr>
  <p:notesViewPr>
    <p:cSldViewPr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82589-CB2F-4003-801D-095B67490E73}" type="datetimeFigureOut">
              <a:rPr lang="en-US"/>
              <a:pPr/>
              <a:t>10/5/2012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4844B-5D5D-4D8E-9E71-6B297DF4019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858986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D4DBF-746C-4C25-853D-8A1CBE8404F4}" type="datetimeFigureOut">
              <a:rPr lang="en-US"/>
              <a:pPr/>
              <a:t>10/5/2012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0FDE7-FE71-46E3-9512-437B13AD5F4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566979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6D412D1-132B-4558-8368-5CED9EB37BC9}" type="slidenum">
              <a:rPr lang="en-US" smtClean="0">
                <a:latin typeface="Arial" charset="0"/>
              </a:rPr>
              <a:pPr/>
              <a:t>15</a:t>
            </a:fld>
            <a:endParaRPr lang="en-US" smtClean="0">
              <a:latin typeface="Arial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4812" y="1524000"/>
            <a:ext cx="8839201" cy="32004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4813" y="4876800"/>
            <a:ext cx="7162799" cy="990600"/>
          </a:xfrm>
        </p:spPr>
        <p:txBody>
          <a:bodyPr lIns="91440"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50" baseline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988707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lternat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393372" y="0"/>
            <a:ext cx="67954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5484812" y="0"/>
            <a:ext cx="6704012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13" y="685800"/>
            <a:ext cx="42672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013" y="4724400"/>
            <a:ext cx="4267200" cy="14478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139536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14899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75812" y="685801"/>
            <a:ext cx="1219201" cy="5486400"/>
          </a:xfrm>
        </p:spPr>
        <p:txBody>
          <a:bodyPr vert="eaVert"/>
          <a:lstStyle/>
          <a:p>
            <a:r>
              <a:rPr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3813" y="685800"/>
            <a:ext cx="8153399" cy="5486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27202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440086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3429000"/>
            <a:ext cx="9601201" cy="2286000"/>
          </a:xfrm>
        </p:spPr>
        <p:txBody>
          <a:bodyPr anchor="b">
            <a:normAutofit/>
          </a:bodyPr>
          <a:lstStyle>
            <a:lvl1pPr algn="l">
              <a:defRPr sz="4800" b="0" cap="none" baseline="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685800"/>
            <a:ext cx="7543800" cy="1066800"/>
          </a:xfrm>
        </p:spPr>
        <p:txBody>
          <a:bodyPr lIns="91440" anchor="t"/>
          <a:lstStyle>
            <a:lvl1pPr marL="0" indent="0">
              <a:spcBef>
                <a:spcPts val="0"/>
              </a:spcBef>
              <a:buNone/>
              <a:defRPr sz="2000" cap="all" spc="25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57889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3" y="1828800"/>
            <a:ext cx="4648199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2" y="1828801"/>
            <a:ext cx="4648202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413878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4646376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438400"/>
            <a:ext cx="4648199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6812" y="1676400"/>
            <a:ext cx="4648201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6812" y="2438400"/>
            <a:ext cx="4648201" cy="3733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95692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021311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36631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4413" y="685800"/>
            <a:ext cx="548497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219575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08012" y="0"/>
            <a:ext cx="4883563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99452" y="0"/>
            <a:ext cx="4700684" cy="6858000"/>
          </a:xfrm>
          <a:prstGeom prst="rect">
            <a:avLst/>
          </a:prstGeom>
          <a:solidFill>
            <a:schemeClr val="bg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3886200"/>
          </a:xfrm>
        </p:spPr>
        <p:txBody>
          <a:bodyPr anchor="b">
            <a:noAutofit/>
          </a:bodyPr>
          <a:lstStyle>
            <a:lvl1pPr algn="l">
              <a:defRPr sz="4000" b="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4413" y="685800"/>
            <a:ext cx="5486400" cy="5486400"/>
          </a:xfrm>
          <a:solidFill>
            <a:schemeClr val="tx2">
              <a:lumMod val="10000"/>
            </a:schemeClr>
          </a:solidFill>
          <a:ln w="50800">
            <a:solidFill>
              <a:schemeClr val="tx1"/>
            </a:solidFill>
            <a:miter lim="800000"/>
          </a:ln>
          <a:effectLst>
            <a:outerShdw blurRad="19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3" y="4724400"/>
            <a:ext cx="3581400" cy="140176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971934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2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4" y="1828800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99412" y="6400801"/>
            <a:ext cx="13200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DC1F7-A9E9-4D8B-8C97-C74523B2CF2A}" type="datetimeFigureOut">
              <a:rPr lang="en-US"/>
              <a:pPr/>
              <a:t>10/5/2012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38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75812" y="6400801"/>
            <a:ext cx="12192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542E4-2CCF-42F6-9D92-ED568035133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08209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2" r:id="rId10"/>
    <p:sldLayoutId id="2147483658" r:id="rId11"/>
    <p:sldLayoutId id="2147483659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Font typeface="Century" pitchFamily="18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9164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2316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28600" algn="l" defTabSz="914400" rtl="0" eaLnBrk="1" latinLnBrk="0" hangingPunct="1">
        <a:spcBef>
          <a:spcPts val="6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54680" indent="-22860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6/6c/Trajans-Column-lower-animated.svg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//upload.wikimedia.org/wikipedia/commons/d/d7/Bust_Hadrian_Musei_Capitolini_MC817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hyperlink" Target="http://upload.wikimedia.org/wikipedia/commons/3/35/Gaius_Caesar_Caligula.jp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upload.wikimedia.org/wikipedia/commons/d/dc/Canopus_vanaf_serapium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upload.wikimedia.org/wikipedia/commons/f/fe/Caracalla.jpg" TargetMode="Externa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a/a9/Hercules_Farnese_3637104088_9c95d7fe3c_b.jpg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upload.wikimedia.org/wikipedia/commons/6/66/RomeConstantine'sArch04.jpg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://upload.wikimedia.org/wikipedia/commons/6/66/Luk_Konstantyna_6DSCF0032.JPG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Late Roman Empire Lecture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Rome Day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00820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2532" name="Picture 6" descr="http://penelope.uchicago.edu/~grout/encyclopaedia_romana/imperialfora/trajan/colum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1203646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0484" name="Picture 7" descr="http://upload.wikimedia.org/wikipedia/commons/e/ee/Trajans_column_from_nor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7457" y="0"/>
            <a:ext cx="1828324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 descr="File:Trajans-Column-lower-animated.sv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735325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Plaster Casts of the column so in the Museum of Roman Civilization</a:t>
            </a:r>
            <a:endParaRPr lang="en-US" sz="200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7586" name="Picture 2" descr="File:TrajanscolumbMdC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812" y="533400"/>
            <a:ext cx="7239000" cy="5715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1508" name="Picture 5" descr="Colonnatraiana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9472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7" descr="TrajansColum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2716" y="914400"/>
            <a:ext cx="488611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Originally market had 150 shops </a:t>
            </a:r>
            <a:br>
              <a:rPr lang="en-US" sz="2000" dirty="0" smtClean="0"/>
            </a:br>
            <a:r>
              <a:rPr lang="en-US" sz="2000" dirty="0" smtClean="0"/>
              <a:t>Made of concrete</a:t>
            </a:r>
            <a:br>
              <a:rPr lang="en-US" sz="2000" dirty="0" smtClean="0"/>
            </a:br>
            <a:r>
              <a:rPr lang="en-US" sz="2000" dirty="0" smtClean="0"/>
              <a:t>Multilevel mall </a:t>
            </a:r>
            <a:br>
              <a:rPr lang="en-US" sz="2000" dirty="0" smtClean="0"/>
            </a:br>
            <a:r>
              <a:rPr lang="en-US" sz="2000" dirty="0" smtClean="0"/>
              <a:t>Semicircular building held several layers of shops </a:t>
            </a:r>
            <a:br>
              <a:rPr lang="en-US" sz="2000" dirty="0" smtClean="0"/>
            </a:br>
            <a:r>
              <a:rPr lang="en-US" sz="2000" dirty="0" smtClean="0"/>
              <a:t>Main space </a:t>
            </a:r>
            <a:r>
              <a:rPr lang="en-US" sz="2000" b="1" dirty="0" smtClean="0"/>
              <a:t>groin vaulted</a:t>
            </a:r>
            <a:r>
              <a:rPr lang="en-US" sz="2000" dirty="0" smtClean="0"/>
              <a:t> </a:t>
            </a:r>
            <a:br>
              <a:rPr lang="en-US" sz="2000" dirty="0" smtClean="0"/>
            </a:br>
            <a:r>
              <a:rPr lang="en-US" sz="2000" dirty="0" smtClean="0"/>
              <a:t>A way for the average Roman to participate in Empire </a:t>
            </a: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Market of Trajan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Roman  High Empire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100 CE</a:t>
            </a:r>
          </a:p>
          <a:p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piece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4" descr="2002-09-07 18:12: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4812" y="381000"/>
            <a:ext cx="6534724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5-Point Star 7"/>
          <p:cNvSpPr/>
          <p:nvPr/>
        </p:nvSpPr>
        <p:spPr>
          <a:xfrm>
            <a:off x="3884612" y="5562600"/>
            <a:ext cx="1066800" cy="914400"/>
          </a:xfrm>
          <a:prstGeom prst="star5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3556" name="Picture 4" descr="2002-09-07 18:12: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 descr="2000-09-01 15:41: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 descr="2000-09-01 15:18: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68562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7" descr="2000-09-01 15:36:5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5427" y="1828800"/>
            <a:ext cx="5383398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eft Arrow 7"/>
          <p:cNvSpPr/>
          <p:nvPr/>
        </p:nvSpPr>
        <p:spPr>
          <a:xfrm>
            <a:off x="3656012" y="990600"/>
            <a:ext cx="44196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341812" y="10668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Name this type of vault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243" name="Picture 2" descr="File:Bust Hadrian Musei Capitolini MC81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6812" y="0"/>
            <a:ext cx="55615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File:Gaius Caesar Caligul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0412" y="457200"/>
            <a:ext cx="459664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13612" y="228600"/>
            <a:ext cx="381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Hadrian</a:t>
            </a:r>
            <a:endParaRPr lang="en-US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5842" name="Picture 2" descr="http://www.visitingdc.com/images/pantheon-pictur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2" y="609600"/>
            <a:ext cx="8819084" cy="5791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4800600"/>
          </a:xfrm>
        </p:spPr>
        <p:txBody>
          <a:bodyPr/>
          <a:lstStyle/>
          <a:p>
            <a:r>
              <a:rPr lang="en-US" sz="2000" dirty="0" smtClean="0"/>
              <a:t>-Complex created for the Emperor Hadrian as a retreat </a:t>
            </a:r>
            <a:br>
              <a:rPr lang="en-US" sz="2000" dirty="0" smtClean="0"/>
            </a:br>
            <a:r>
              <a:rPr lang="en-US" sz="2000" dirty="0" smtClean="0"/>
              <a:t>-Hadrian helped design it himself.</a:t>
            </a:r>
            <a:br>
              <a:rPr lang="en-US" sz="2000" dirty="0" smtClean="0"/>
            </a:br>
            <a:r>
              <a:rPr lang="en-US" sz="2000" dirty="0" smtClean="0"/>
              <a:t>-Lavish mosaics mural and architectural settings </a:t>
            </a:r>
            <a:br>
              <a:rPr lang="en-US" sz="2000" dirty="0" smtClean="0"/>
            </a:br>
            <a:r>
              <a:rPr lang="en-US" sz="2000" b="1" dirty="0" smtClean="0"/>
              <a:t>-C</a:t>
            </a:r>
            <a:r>
              <a:rPr lang="en-US" sz="2000" dirty="0" smtClean="0"/>
              <a:t>olonnade with an arch connecting the tops of the columns alternating with rounded and flattened lines, all framing a reflecting pool</a:t>
            </a:r>
            <a:br>
              <a:rPr lang="en-US" sz="2000" dirty="0" smtClean="0"/>
            </a:br>
            <a:r>
              <a:rPr lang="en-US" sz="2000" dirty="0" smtClean="0"/>
              <a:t>-Tries to incorporate the landscape into the design </a:t>
            </a:r>
            <a:br>
              <a:rPr lang="en-US" sz="2000" dirty="0" smtClean="0"/>
            </a:br>
            <a:r>
              <a:rPr lang="en-US" sz="2000" dirty="0" smtClean="0"/>
              <a:t>-References Egyptian and Greek styles </a:t>
            </a:r>
            <a:br>
              <a:rPr lang="en-US" sz="2000" dirty="0" smtClean="0"/>
            </a:br>
            <a:r>
              <a:rPr lang="en-US" sz="2000" dirty="0" smtClean="0"/>
              <a:t>-Interesting as it notes the beginning of retreat of the wealthy from Rome </a:t>
            </a: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293812" y="5486400"/>
            <a:ext cx="3581400" cy="990600"/>
          </a:xfrm>
        </p:spPr>
        <p:txBody>
          <a:bodyPr/>
          <a:lstStyle/>
          <a:p>
            <a:r>
              <a:rPr lang="en-US" i="1" dirty="0" smtClean="0">
                <a:solidFill>
                  <a:srgbClr val="FFC000"/>
                </a:solidFill>
              </a:rPr>
              <a:t>Hadrian’s Villa</a:t>
            </a:r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Roman High Empire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125 CE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7" name="Picture 5" descr="ARCH-HadriansVill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8612" y="152400"/>
            <a:ext cx="652514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1268" name="Picture 5" descr="hadrians_vil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5673306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 descr="HadrianVillaTileWorkTivol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1265" y="1295400"/>
            <a:ext cx="6094413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441" y="1"/>
            <a:ext cx="10360501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ID and explain how these two images represent power?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052" name="Picture 4" descr="roman_augustu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2212" y="1295400"/>
            <a:ext cx="3579813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rome-pantheon fro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147" y="1981201"/>
            <a:ext cx="6196065" cy="390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2292" name="Picture 2" descr="File:Canopus vanaf serapiu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868" y="533400"/>
            <a:ext cx="10976292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3316" name="Picture 5" descr="ARCH-HadriansVill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8612" y="152400"/>
            <a:ext cx="10590213" cy="621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2209800"/>
          </a:xfrm>
        </p:spPr>
        <p:txBody>
          <a:bodyPr/>
          <a:lstStyle/>
          <a:p>
            <a:r>
              <a:rPr lang="en-US" dirty="0" smtClean="0"/>
              <a:t>Who is this guy?  Why is he important?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1293813" y="2971800"/>
            <a:ext cx="3581400" cy="315436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Marcus Aurelius</a:t>
            </a:r>
          </a:p>
          <a:p>
            <a:r>
              <a:rPr lang="en-US" dirty="0" smtClean="0"/>
              <a:t>He was the last Stoic Emperor</a:t>
            </a:r>
          </a:p>
          <a:p>
            <a:r>
              <a:rPr lang="en-US" dirty="0" smtClean="0"/>
              <a:t>His portraits start to depict worry, weariness sorrow.  Such portraits were a major turning point in the history of ancient art and marked the beginning of the end of classical art in the Roman world</a:t>
            </a:r>
            <a:endParaRPr lang="en-US" dirty="0"/>
          </a:p>
        </p:txBody>
      </p:sp>
      <p:pic>
        <p:nvPicPr>
          <p:cNvPr id="10" name="Picture 5" descr="Marc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3812" y="381000"/>
            <a:ext cx="685641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30843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8196" name="Picture 5" descr="Marcus%20Aurelius%20He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012" y="1143000"/>
            <a:ext cx="6348147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3622801356_1f0beb20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8812" y="914400"/>
            <a:ext cx="4265613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08012" y="59436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Marcus Aurelius 161 CE –180 CE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237412" y="5867400"/>
            <a:ext cx="3810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Commodus 177 CE-192 CE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of the </a:t>
            </a:r>
            <a:r>
              <a:rPr lang="en-US" dirty="0" err="1" smtClean="0"/>
              <a:t>Pax</a:t>
            </a:r>
            <a:r>
              <a:rPr lang="en-US" dirty="0" smtClean="0"/>
              <a:t> </a:t>
            </a:r>
            <a:r>
              <a:rPr lang="en-US" dirty="0" err="1" smtClean="0"/>
              <a:t>Romana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Marcus Aurelius was the last great Roman emperor.  </a:t>
            </a:r>
          </a:p>
          <a:p>
            <a:r>
              <a:rPr lang="en-US" dirty="0" smtClean="0"/>
              <a:t>When he died, the </a:t>
            </a:r>
            <a:r>
              <a:rPr lang="en-US" dirty="0" err="1" smtClean="0"/>
              <a:t>Pax</a:t>
            </a:r>
            <a:r>
              <a:rPr lang="en-US" dirty="0" smtClean="0"/>
              <a:t> </a:t>
            </a:r>
            <a:r>
              <a:rPr lang="en-US" dirty="0" err="1" smtClean="0"/>
              <a:t>Romana</a:t>
            </a:r>
            <a:r>
              <a:rPr lang="en-US" dirty="0" smtClean="0"/>
              <a:t> died as well.</a:t>
            </a:r>
          </a:p>
          <a:p>
            <a:r>
              <a:rPr lang="en-US" dirty="0" smtClean="0"/>
              <a:t>His son, Commodus was assassinated for his shenanigans.</a:t>
            </a:r>
          </a:p>
          <a:p>
            <a:r>
              <a:rPr lang="en-US" dirty="0" smtClean="0"/>
              <a:t>Society began to reject the Classical way of thinking and depicting the world.</a:t>
            </a:r>
          </a:p>
          <a:p>
            <a:r>
              <a:rPr lang="en-US" dirty="0" smtClean="0"/>
              <a:t>Move towards abstraction away from naturalism AND idealism</a:t>
            </a: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How would you describe him?</a:t>
            </a:r>
            <a:endParaRPr lang="en-US" sz="200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Caracalla</a:t>
            </a:r>
          </a:p>
          <a:p>
            <a:r>
              <a:rPr lang="en-US" dirty="0" smtClean="0"/>
              <a:t>198 CE –217 CE</a:t>
            </a:r>
            <a:endParaRPr lang="en-US" dirty="0"/>
          </a:p>
        </p:txBody>
      </p:sp>
      <p:pic>
        <p:nvPicPr>
          <p:cNvPr id="14340" name="Picture 4" descr="File:Caracall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4412" y="457200"/>
            <a:ext cx="558694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http://www.phpbbserver.com/phpbb/images/avatars/legioni/12931958654d88820fc493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2012" y="381000"/>
            <a:ext cx="5257800" cy="6312135"/>
          </a:xfrm>
          <a:prstGeom prst="rect">
            <a:avLst/>
          </a:prstGeom>
          <a:noFill/>
        </p:spPr>
      </p:pic>
      <p:pic>
        <p:nvPicPr>
          <p:cNvPr id="29700" name="Picture 4" descr="http://www.metmuseum.org/toah/images/h2/h2_40.11.1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5811" y="381000"/>
            <a:ext cx="5535897" cy="6477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-There were almost 400 baths in Rome </a:t>
            </a:r>
            <a:br>
              <a:rPr lang="en-US" sz="2000" dirty="0" smtClean="0"/>
            </a:br>
            <a:r>
              <a:rPr lang="en-US" sz="2000" dirty="0" smtClean="0"/>
              <a:t>-The baths generally had three rooms, hot (</a:t>
            </a:r>
            <a:r>
              <a:rPr lang="en-US" sz="2000" i="1" dirty="0" smtClean="0"/>
              <a:t>caldarium</a:t>
            </a:r>
            <a:r>
              <a:rPr lang="en-US" sz="2000" dirty="0" smtClean="0"/>
              <a:t>), cold (</a:t>
            </a:r>
            <a:r>
              <a:rPr lang="en-US" sz="2000" i="1" dirty="0" err="1" smtClean="0"/>
              <a:t>frigidarium</a:t>
            </a:r>
            <a:r>
              <a:rPr lang="en-US" sz="2000" dirty="0" smtClean="0"/>
              <a:t>), and warm (</a:t>
            </a:r>
            <a:r>
              <a:rPr lang="en-US" sz="2000" i="1" dirty="0" err="1" smtClean="0"/>
              <a:t>tepidarium</a:t>
            </a:r>
            <a:r>
              <a:rPr lang="en-US" sz="2000" dirty="0" smtClean="0"/>
              <a:t>)</a:t>
            </a:r>
            <a:br>
              <a:rPr lang="en-US" sz="2000" dirty="0" smtClean="0"/>
            </a:br>
            <a:r>
              <a:rPr lang="en-US" sz="2000" dirty="0" smtClean="0"/>
              <a:t>-Aqueducts and gravity pressure, as well as piping fed the hot and cold water that was available to all Romans for a nominal fee 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i="1" dirty="0" smtClean="0">
                <a:solidFill>
                  <a:srgbClr val="FFC000"/>
                </a:solidFill>
              </a:rPr>
              <a:t>Baths of Caracalla</a:t>
            </a:r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Roman Late Empire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200 CE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7" name="Picture 6" descr="http://www.thereareplaces.com/Guidebook/images/pgpx3/italy/rmcar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012" y="152400"/>
            <a:ext cx="7031882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637212" y="3657600"/>
            <a:ext cx="6172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These were the largest baths constructed in Rome. (They covered nearly 50 acres)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Made of brick faced concrete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Symmetrical along a central axis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Caldarium is so large it sits several hundreds people.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dome that covered it was almost as big as the Pantheon’s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Stuccoed</a:t>
            </a:r>
            <a:r>
              <a:rPr lang="en-US" dirty="0" smtClean="0"/>
              <a:t> vaults, mosaic floors, marble faced walls, colossal statues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1600 people could be there at one time.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6388" name="Picture 2" descr="http://intranet.arc.miami.edu/rjohn/Fall%201999/Fall1999slides/Ruins%20of%20Baths%20of%20Caracal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8883" y="838200"/>
            <a:ext cx="864644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17412" name="Picture 4" descr="http://static.flickr.com/42/120267581_dd5d613ad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9212" y="762000"/>
            <a:ext cx="7669716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5602" name="Picture 2" descr="http://www.fransite.net/Klassiek/Romeins/kunst/Reconstruction%20drawing%20of%20the%20central%20hall%20(frigidarium)%20of%20the%20Baths%20of%20Caracalla,%20Rome,%20Italy,%20212%E2%80%93216%20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0213" y="188460"/>
            <a:ext cx="5715000" cy="6812416"/>
          </a:xfrm>
          <a:prstGeom prst="rect">
            <a:avLst/>
          </a:prstGeom>
          <a:noFill/>
        </p:spPr>
      </p:pic>
      <p:sp>
        <p:nvSpPr>
          <p:cNvPr id="6" name="Right Arrow 5"/>
          <p:cNvSpPr/>
          <p:nvPr/>
        </p:nvSpPr>
        <p:spPr>
          <a:xfrm>
            <a:off x="912812" y="1219200"/>
            <a:ext cx="3962400" cy="990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31812" y="21336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Name this type of vault!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How are these two buildings indicative of Roman culture? ID</a:t>
            </a:r>
          </a:p>
        </p:txBody>
      </p:sp>
      <p:pic>
        <p:nvPicPr>
          <p:cNvPr id="3075" name="Picture 4" descr="inside the Colise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2839" y="2057400"/>
            <a:ext cx="5992839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077" name="Picture 7" descr="2007052701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73" y="2133601"/>
            <a:ext cx="5789692" cy="325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9460" name="Picture 2" descr="http://www.livius.org/a/italy/rome/baths_caracalla/thermae_caracallae_dec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5212" y="304800"/>
            <a:ext cx="5459439" cy="610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File:Hercules Farnese 3637104088 9c95d7fe3c b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6412" y="152400"/>
            <a:ext cx="477364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4580" name="Picture 5" descr="2436418771_5d7b165bb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206" y="0"/>
            <a:ext cx="60880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5604" name="Picture 5" descr="p217533-Petra-Petra_-_The_Treasu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0912" y="0"/>
            <a:ext cx="68667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26628" name="Picture 5" descr="Tresuary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8412" y="0"/>
            <a:ext cx="8177584" cy="709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http://www.holtzendorff.com/vacations/israel/images/Petra%20Indiana_Jon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812" y="228600"/>
            <a:ext cx="8201870" cy="6172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8013" y="685800"/>
            <a:ext cx="4267200" cy="1066800"/>
          </a:xfrm>
        </p:spPr>
        <p:txBody>
          <a:bodyPr/>
          <a:lstStyle/>
          <a:p>
            <a:r>
              <a:rPr lang="en-US" sz="2000" i="1" dirty="0" smtClean="0"/>
              <a:t>Al </a:t>
            </a:r>
            <a:r>
              <a:rPr lang="en-US" sz="2000" i="1" dirty="0" err="1" smtClean="0"/>
              <a:t>Khazneh</a:t>
            </a:r>
            <a:r>
              <a:rPr lang="en-US" sz="2000" i="1" dirty="0" smtClean="0"/>
              <a:t> </a:t>
            </a:r>
            <a:r>
              <a:rPr lang="en-US" sz="2000" dirty="0" smtClean="0"/>
              <a:t>or</a:t>
            </a:r>
            <a:r>
              <a:rPr lang="en-US" sz="2000" i="1" dirty="0" smtClean="0"/>
              <a:t> the Treasury</a:t>
            </a:r>
            <a:br>
              <a:rPr lang="en-US" sz="2000" i="1" dirty="0" smtClean="0"/>
            </a:br>
            <a:r>
              <a:rPr lang="en-US" sz="2000" dirty="0" smtClean="0"/>
              <a:t>Roman High Empire</a:t>
            </a:r>
            <a:br>
              <a:rPr lang="en-US" sz="2000" dirty="0" smtClean="0"/>
            </a:br>
            <a:r>
              <a:rPr lang="en-US" sz="2000" dirty="0" smtClean="0"/>
              <a:t>200 CE</a:t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608013" y="1447800"/>
            <a:ext cx="4267200" cy="4724400"/>
          </a:xfrm>
        </p:spPr>
        <p:txBody>
          <a:bodyPr/>
          <a:lstStyle/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/>
              <a:t>Classical architecture is used only as a decoration- classical rules are ignored.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/>
              <a:t>Lower level resembles a temple, but columns are unevenly spaced- pediment not wide enough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err="1" smtClean="0"/>
              <a:t>Tholos</a:t>
            </a:r>
            <a:r>
              <a:rPr lang="en-US" dirty="0" smtClean="0"/>
              <a:t> like cylinder on top level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/>
              <a:t>Deep projection and indentation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/>
              <a:t>Greek elements used, but the design is wholly Roman</a:t>
            </a:r>
            <a:endParaRPr lang="en-US" dirty="0"/>
          </a:p>
        </p:txBody>
      </p:sp>
      <p:pic>
        <p:nvPicPr>
          <p:cNvPr id="76802" name="Picture 2" descr="http://www.culturefocus.com/jordan/pictures/petra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4812" y="1066800"/>
            <a:ext cx="6379534" cy="4572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/>
              <a:t>-Very crowded surface with figures piled upon one another --no illusion of space- rejection of classical perspective </a:t>
            </a:r>
            <a:br>
              <a:rPr lang="en-US" sz="2000" dirty="0" smtClean="0"/>
            </a:br>
            <a:r>
              <a:rPr lang="en-US" sz="2000" dirty="0" smtClean="0"/>
              <a:t>-Deep relief</a:t>
            </a:r>
            <a:br>
              <a:rPr lang="en-US" sz="2000" dirty="0" smtClean="0"/>
            </a:br>
            <a:r>
              <a:rPr lang="en-US" sz="2000" dirty="0" smtClean="0"/>
              <a:t>-Figures lack individuality </a:t>
            </a:r>
            <a:br>
              <a:rPr lang="en-US" sz="2000" dirty="0" smtClean="0"/>
            </a:br>
            <a:r>
              <a:rPr lang="en-US" sz="2000" dirty="0" smtClean="0"/>
              <a:t>-Confusion of battle is echoed by a congested composition </a:t>
            </a:r>
            <a:br>
              <a:rPr lang="en-US" sz="2000" dirty="0" smtClean="0"/>
            </a:br>
            <a:r>
              <a:rPr lang="en-US" sz="2000" dirty="0" smtClean="0"/>
              <a:t>-Roman army trounces the bearded barbarians</a:t>
            </a:r>
            <a:br>
              <a:rPr lang="en-US" sz="2000" dirty="0" smtClean="0"/>
            </a:br>
            <a:r>
              <a:rPr lang="en-US" sz="2000" dirty="0" smtClean="0"/>
              <a:t>-A major transition as the Romans used to be burners… now buriers </a:t>
            </a:r>
            <a:br>
              <a:rPr lang="en-US" sz="2000" dirty="0" smtClean="0"/>
            </a:br>
            <a:r>
              <a:rPr lang="en-US" sz="2000" dirty="0" smtClean="0"/>
              <a:t>-Deep, confused lacking in subtlety, teetering on the edge of stylized </a:t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000"/>
                </a:solidFill>
              </a:rPr>
              <a:t>Ludovisi</a:t>
            </a:r>
            <a:r>
              <a:rPr lang="en-US" dirty="0" smtClean="0">
                <a:solidFill>
                  <a:srgbClr val="FFC000"/>
                </a:solidFill>
              </a:rPr>
              <a:t> Battle Sarcophagus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Roman Late Empire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300 CE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7" name="Picture 5" descr="Palazzo_Altemps_-_Marte_e_sarcofago_Grande_Ludovisi_nel_salone_1010569"/>
          <p:cNvPicPr>
            <a:picLocks noChangeAspect="1" noChangeArrowheads="1"/>
          </p:cNvPicPr>
          <p:nvPr/>
        </p:nvPicPr>
        <p:blipFill>
          <a:blip r:embed="rId2" cstate="print"/>
          <a:srcRect t="40373"/>
          <a:stretch>
            <a:fillRect/>
          </a:stretch>
        </p:blipFill>
        <p:spPr bwMode="auto">
          <a:xfrm>
            <a:off x="5865812" y="381000"/>
            <a:ext cx="5891326" cy="4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7652" name="Picture 5" descr="septsevreli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6189638" cy="34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7" descr="640x480+486+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5987" y="0"/>
            <a:ext cx="5156226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9" descr="SuperStock_1039-150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0353" y="3484564"/>
            <a:ext cx="6475313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Crisis of the 3</a:t>
            </a:r>
            <a:r>
              <a:rPr lang="en-US" baseline="30000" dirty="0" smtClean="0"/>
              <a:t>rd</a:t>
            </a:r>
            <a:r>
              <a:rPr lang="en-US" dirty="0" smtClean="0"/>
              <a:t> Century!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This is where things really start to fall apart!</a:t>
            </a:r>
          </a:p>
          <a:p>
            <a:r>
              <a:rPr lang="en-US" dirty="0" smtClean="0"/>
              <a:t>Emperors are being deposed, assassinated and tossed aside faster than you can say, “Lemony </a:t>
            </a:r>
            <a:r>
              <a:rPr lang="en-US" dirty="0" err="1" smtClean="0"/>
              <a:t>Snickett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In this hour of chaos, the emperor Diocletian (who was appointed Emperor by his troops) decided to share power with his rivals and set up the </a:t>
            </a:r>
            <a:r>
              <a:rPr lang="en-US" i="1" dirty="0" err="1" smtClean="0"/>
              <a:t>Tetrarchy</a:t>
            </a:r>
            <a:r>
              <a:rPr lang="en-US" i="1" dirty="0" smtClean="0"/>
              <a:t>,</a:t>
            </a:r>
            <a:r>
              <a:rPr lang="en-US" dirty="0" smtClean="0"/>
              <a:t> or rule by four people.</a:t>
            </a:r>
          </a:p>
          <a:p>
            <a:r>
              <a:rPr lang="en-US" dirty="0" smtClean="0"/>
              <a:t>He split the Empire into the East and West (two would rule the east and two would rule the west)</a:t>
            </a:r>
          </a:p>
          <a:p>
            <a:r>
              <a:rPr lang="en-US" dirty="0" smtClean="0"/>
              <a:t>This was fine, until Diocletian retired.  The new tetrarchs fought among themselves and this form of government collapsed.</a:t>
            </a:r>
          </a:p>
          <a:p>
            <a:r>
              <a:rPr lang="en-US" dirty="0" smtClean="0"/>
              <a:t>The split into East and West, though survived. </a:t>
            </a:r>
          </a:p>
          <a:p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77826" name="Picture 2" descr="http://3.bp.blogspot.com/-KQwpXq3eEkU/UB6pURs9UlI/AAAAAAAAFHM/UyDq9PVEcVI/s1600/shocked-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7412" y="543901"/>
            <a:ext cx="5105400" cy="63140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6612" y="685800"/>
            <a:ext cx="4419599" cy="4648200"/>
          </a:xfrm>
        </p:spPr>
        <p:txBody>
          <a:bodyPr/>
          <a:lstStyle/>
          <a:p>
            <a:r>
              <a:rPr lang="en-US" sz="2000" dirty="0" smtClean="0"/>
              <a:t>-There is an Augustus (President) and a Caesar (Vice President). The senior president has a beard with his hand around the vice president to show he is a mentor.</a:t>
            </a:r>
            <a:br>
              <a:rPr lang="en-US" sz="2000" dirty="0" smtClean="0"/>
            </a:br>
            <a:r>
              <a:rPr lang="en-US" sz="2000" dirty="0" smtClean="0"/>
              <a:t>-The figures have huge arms and heads, leaving all traditional styles.</a:t>
            </a:r>
            <a:br>
              <a:rPr lang="en-US" sz="2000" dirty="0" smtClean="0"/>
            </a:br>
            <a:r>
              <a:rPr lang="en-US" sz="2000" dirty="0" smtClean="0"/>
              <a:t>-Leaving Classical Greek styles is showing they want their own way</a:t>
            </a:r>
            <a:br>
              <a:rPr lang="en-US" sz="2000" dirty="0" smtClean="0"/>
            </a:br>
            <a:r>
              <a:rPr lang="en-US" sz="2000" dirty="0" smtClean="0"/>
              <a:t>-The facial expressions give reference to early Archaic style.</a:t>
            </a:r>
            <a:br>
              <a:rPr lang="en-US" sz="2000" dirty="0" smtClean="0"/>
            </a:br>
            <a:r>
              <a:rPr lang="en-US" sz="2000" dirty="0" smtClean="0"/>
              <a:t>-Large cubical heads and squat bodies</a:t>
            </a:r>
            <a:br>
              <a:rPr lang="en-US" sz="2000" dirty="0" smtClean="0"/>
            </a:br>
            <a:r>
              <a:rPr lang="en-US" sz="2000" dirty="0" smtClean="0"/>
              <a:t>-lack of individuality</a:t>
            </a:r>
            <a:br>
              <a:rPr lang="en-US" sz="2000" dirty="0" smtClean="0"/>
            </a:br>
            <a:r>
              <a:rPr lang="en-US" sz="2000" dirty="0" smtClean="0"/>
              <a:t>-return to the Egyptian block and iconic status of the human form rather than natural (or even idealized) form</a:t>
            </a: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293812" y="5410200"/>
            <a:ext cx="3581400" cy="990600"/>
          </a:xfrm>
        </p:spPr>
        <p:txBody>
          <a:bodyPr/>
          <a:lstStyle/>
          <a:p>
            <a:r>
              <a:rPr lang="en-US" i="1" dirty="0" smtClean="0">
                <a:solidFill>
                  <a:srgbClr val="FFC000"/>
                </a:solidFill>
              </a:rPr>
              <a:t>Four Tetrarchs</a:t>
            </a:r>
            <a:br>
              <a:rPr lang="en-US" i="1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Roman Late Empire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300 CE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7" name="Picture 5" descr="300px-The-tetrarch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5812" y="533400"/>
            <a:ext cx="5741727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8676" name="Picture 5" descr="300px-The-tetrarch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98318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9" descr="istockphoto_1247594_four_porphyry_tetrarchs_venice_ital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8574" y="1371601"/>
            <a:ext cx="5180251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09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929897" y="0"/>
            <a:ext cx="8532178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In what ways are these two images different?  Why are they different?</a:t>
            </a:r>
          </a:p>
        </p:txBody>
      </p:sp>
      <p:pic>
        <p:nvPicPr>
          <p:cNvPr id="4100" name="Picture 5" descr="3622801356_1f0beb20d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3212" y="1752600"/>
            <a:ext cx="371754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10" descr="http://antiquitatis.com/rome/biographies/images/Sul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1012" y="1676400"/>
            <a:ext cx="422487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Chaos!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 of the fall of the Tetrarchs comes Civil war.</a:t>
            </a:r>
          </a:p>
          <a:p>
            <a:r>
              <a:rPr lang="en-US" dirty="0" smtClean="0"/>
              <a:t>One man is able to beat back his opponents- Constantine.</a:t>
            </a:r>
          </a:p>
          <a:p>
            <a:r>
              <a:rPr lang="en-US" dirty="0" smtClean="0"/>
              <a:t>Attributed his victory to the Christian god.  He subsequently ended the persecution of Christians.</a:t>
            </a:r>
          </a:p>
          <a:p>
            <a:r>
              <a:rPr lang="en-US" dirty="0" smtClean="0"/>
              <a:t>Moved the Capitol of the Empire to Byzantium (modern-day Istanbul) and declared Christianity the official religion of the Empire.</a:t>
            </a:r>
          </a:p>
          <a:p>
            <a:r>
              <a:rPr lang="en-US" dirty="0" smtClean="0"/>
              <a:t>This begins the transition to the Medieval world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60412" y="381000"/>
            <a:ext cx="4495799" cy="4876800"/>
          </a:xfrm>
        </p:spPr>
        <p:txBody>
          <a:bodyPr/>
          <a:lstStyle/>
          <a:p>
            <a:r>
              <a:rPr lang="en-US" sz="1800" dirty="0" smtClean="0"/>
              <a:t>-Built after the battle of </a:t>
            </a:r>
            <a:r>
              <a:rPr lang="en-US" sz="1800" dirty="0" err="1" smtClean="0"/>
              <a:t>Milvan</a:t>
            </a:r>
            <a:r>
              <a:rPr lang="en-US" sz="1800" dirty="0" smtClean="0"/>
              <a:t> Bridge to commemorate his victory</a:t>
            </a:r>
            <a:br>
              <a:rPr lang="en-US" sz="1800" dirty="0" smtClean="0"/>
            </a:br>
            <a:r>
              <a:rPr lang="en-US" sz="1800" dirty="0" smtClean="0"/>
              <a:t>-Was built to please the emperor</a:t>
            </a:r>
            <a:br>
              <a:rPr lang="en-US" sz="1800" dirty="0" smtClean="0"/>
            </a:br>
            <a:r>
              <a:rPr lang="en-US" sz="1800" dirty="0" smtClean="0"/>
              <a:t>-Feeling of chaotic narrative</a:t>
            </a:r>
            <a:br>
              <a:rPr lang="en-US" sz="1800" dirty="0" smtClean="0"/>
            </a:br>
            <a:r>
              <a:rPr lang="en-US" sz="1800" dirty="0" smtClean="0"/>
              <a:t>-There is no unity or perspective.</a:t>
            </a:r>
            <a:br>
              <a:rPr lang="en-US" sz="1800" dirty="0" smtClean="0"/>
            </a:br>
            <a:r>
              <a:rPr lang="en-US" sz="1800" dirty="0" smtClean="0"/>
              <a:t>-Often only see heads in a mass without bodies below them - completely moved away from the Classical Greek tradition</a:t>
            </a:r>
            <a:br>
              <a:rPr lang="en-US" sz="1800" dirty="0" smtClean="0"/>
            </a:br>
            <a:r>
              <a:rPr lang="en-US" sz="1800" dirty="0" smtClean="0"/>
              <a:t>-Portrays the unification of the East and West</a:t>
            </a:r>
            <a:br>
              <a:rPr lang="en-US" sz="1800" dirty="0" smtClean="0"/>
            </a:br>
            <a:r>
              <a:rPr lang="en-US" sz="1800" dirty="0" smtClean="0"/>
              <a:t>-This more chaotic approach to art was accepted by the Christians because it was not the art of the pagan Greeks.</a:t>
            </a:r>
            <a:br>
              <a:rPr lang="en-US" sz="1800" dirty="0" smtClean="0"/>
            </a:br>
            <a:r>
              <a:rPr lang="en-US" sz="1800" dirty="0" smtClean="0"/>
              <a:t>-This arch is a bridge from the Classical to Medieval.</a:t>
            </a:r>
            <a:br>
              <a:rPr lang="en-US" sz="1800" dirty="0" smtClean="0"/>
            </a:br>
            <a:r>
              <a:rPr lang="en-US" sz="1800" dirty="0" smtClean="0"/>
              <a:t>-The roundels, columns and reliefs were taken from previous arches.</a:t>
            </a:r>
            <a:br>
              <a:rPr lang="en-US" sz="1800" dirty="0" smtClean="0"/>
            </a:br>
            <a:r>
              <a:rPr lang="en-US" sz="1800" dirty="0" smtClean="0"/>
              <a:t>-The heads on the sculptures were </a:t>
            </a:r>
            <a:r>
              <a:rPr lang="en-US" sz="1800" dirty="0" err="1" smtClean="0"/>
              <a:t>recut</a:t>
            </a:r>
            <a:r>
              <a:rPr lang="en-US" sz="1800" dirty="0" smtClean="0"/>
              <a:t> to show Constantine’s face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293813" y="5410200"/>
            <a:ext cx="3581400" cy="1219200"/>
          </a:xfrm>
        </p:spPr>
        <p:txBody>
          <a:bodyPr>
            <a:normAutofit lnSpcReduction="10000"/>
          </a:bodyPr>
          <a:lstStyle/>
          <a:p>
            <a:r>
              <a:rPr lang="en-US" i="1" dirty="0" smtClean="0">
                <a:solidFill>
                  <a:srgbClr val="FFC000"/>
                </a:solidFill>
              </a:rPr>
              <a:t>Arch of Constantine</a:t>
            </a:r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Roman Late Empire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300 CE</a:t>
            </a:r>
          </a:p>
          <a:p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Piece</a:t>
            </a:r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4" descr="352_015b"/>
          <p:cNvPicPr>
            <a:picLocks noChangeAspect="1" noChangeArrowheads="1"/>
          </p:cNvPicPr>
          <p:nvPr/>
        </p:nvPicPr>
        <p:blipFill>
          <a:blip r:embed="rId2" cstate="print"/>
          <a:srcRect l="9807" r="11867"/>
          <a:stretch>
            <a:fillRect/>
          </a:stretch>
        </p:blipFill>
        <p:spPr bwMode="auto">
          <a:xfrm>
            <a:off x="6399211" y="304800"/>
            <a:ext cx="5383319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5-Point Star 7"/>
          <p:cNvSpPr/>
          <p:nvPr/>
        </p:nvSpPr>
        <p:spPr>
          <a:xfrm>
            <a:off x="4265612" y="5638800"/>
            <a:ext cx="1143000" cy="1066800"/>
          </a:xfrm>
          <a:prstGeom prst="star5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713412" y="472440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Q:What does the reuse of old pieces do?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789612" y="5105400"/>
            <a:ext cx="5791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A:  It shows: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Waning creativity and technical skill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Waning $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Desire to associate himself with the good-old-days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0723" name="Picture 2" descr="File:RomeConstantine'sArch0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1927" y="1"/>
            <a:ext cx="6805427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1747" name="Picture 4" descr="File:Luk Konstantyna 6DSCF003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0012" y="0"/>
            <a:ext cx="10818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814" y="5638800"/>
            <a:ext cx="9601200" cy="914400"/>
          </a:xfrm>
        </p:spPr>
        <p:txBody>
          <a:bodyPr/>
          <a:lstStyle/>
          <a:p>
            <a:r>
              <a:rPr lang="en-US" dirty="0" smtClean="0"/>
              <a:t>How is this different from the previous reliefs?</a:t>
            </a:r>
            <a:endParaRPr lang="en-US" dirty="0"/>
          </a:p>
        </p:txBody>
      </p:sp>
      <p:pic>
        <p:nvPicPr>
          <p:cNvPr id="81922" name="Picture 2" descr="http://timothyryanlaferney.files.wordpress.com/2012/06/q35933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2412" y="228600"/>
            <a:ext cx="9144000" cy="53424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60412" y="685800"/>
            <a:ext cx="4571999" cy="4495800"/>
          </a:xfrm>
        </p:spPr>
        <p:txBody>
          <a:bodyPr/>
          <a:lstStyle/>
          <a:p>
            <a:r>
              <a:rPr lang="en-US" sz="2000" dirty="0" smtClean="0"/>
              <a:t>-Was depicted as Jupiter himself</a:t>
            </a:r>
            <a:br>
              <a:rPr lang="en-US" sz="2000" dirty="0" smtClean="0"/>
            </a:br>
            <a:r>
              <a:rPr lang="en-US" sz="2000" dirty="0" smtClean="0"/>
              <a:t>-The original statue had Constantine holding an orb, symbolizing his divine rule.</a:t>
            </a:r>
            <a:br>
              <a:rPr lang="en-US" sz="2000" dirty="0" smtClean="0"/>
            </a:br>
            <a:r>
              <a:rPr lang="en-US" sz="2000" dirty="0" smtClean="0"/>
              <a:t>-Arms and legs were made out of marble and the rest of the body was made out of brick and wood</a:t>
            </a:r>
            <a:br>
              <a:rPr lang="en-US" sz="2000" dirty="0" smtClean="0"/>
            </a:br>
            <a:r>
              <a:rPr lang="en-US" sz="2000" dirty="0" smtClean="0"/>
              <a:t>-The head is abstract, but the rest of the body is realistic.</a:t>
            </a:r>
            <a:br>
              <a:rPr lang="en-US" sz="2000" dirty="0" smtClean="0"/>
            </a:br>
            <a:r>
              <a:rPr lang="en-US" sz="2000" dirty="0" smtClean="0"/>
              <a:t>-The entire structure symbolizes Constantine's power.</a:t>
            </a:r>
            <a:br>
              <a:rPr lang="en-US" sz="2000" dirty="0" smtClean="0"/>
            </a:br>
            <a:r>
              <a:rPr lang="en-US" sz="2000" dirty="0" smtClean="0"/>
              <a:t>-lack of subtlety, as it is simply huge!</a:t>
            </a:r>
            <a:br>
              <a:rPr lang="en-US" sz="2000" dirty="0" smtClean="0"/>
            </a:br>
            <a:r>
              <a:rPr lang="en-US" sz="2000" dirty="0" smtClean="0"/>
              <a:t>Designed to fill you with awe</a:t>
            </a:r>
            <a:br>
              <a:rPr lang="en-US" sz="2000" dirty="0" smtClean="0"/>
            </a:br>
            <a:r>
              <a:rPr lang="en-US" sz="2000" dirty="0" smtClean="0"/>
              <a:t>Sat in the </a:t>
            </a:r>
            <a:r>
              <a:rPr lang="en-US" sz="2000" i="1" dirty="0" smtClean="0"/>
              <a:t>Basilica Nova </a:t>
            </a:r>
            <a:endParaRPr lang="en-US" i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293813" y="5257800"/>
            <a:ext cx="3581400" cy="1447800"/>
          </a:xfrm>
        </p:spPr>
        <p:txBody>
          <a:bodyPr>
            <a:normAutofit/>
          </a:bodyPr>
          <a:lstStyle/>
          <a:p>
            <a:r>
              <a:rPr lang="en-US" i="1" dirty="0" smtClean="0">
                <a:solidFill>
                  <a:srgbClr val="FFC000"/>
                </a:solidFill>
              </a:rPr>
              <a:t>Portrait of Constantine</a:t>
            </a:r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Roman Late Empire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300 CE</a:t>
            </a:r>
          </a:p>
          <a:p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Piece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5" descr="01831_colossal_statue_constant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3012" y="0"/>
            <a:ext cx="5711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5-Point Star 7"/>
          <p:cNvSpPr/>
          <p:nvPr/>
        </p:nvSpPr>
        <p:spPr>
          <a:xfrm>
            <a:off x="3808412" y="5410200"/>
            <a:ext cx="990600" cy="914400"/>
          </a:xfrm>
          <a:prstGeom prst="star5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2772" name="Picture 5" descr="01831_colossal_statue_constant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0011" y="0"/>
            <a:ext cx="51793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9" descr="42-154529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3612" y="228600"/>
            <a:ext cx="4875214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93813" y="685800"/>
            <a:ext cx="3581400" cy="990600"/>
          </a:xfrm>
        </p:spPr>
        <p:txBody>
          <a:bodyPr/>
          <a:lstStyle/>
          <a:p>
            <a:r>
              <a:rPr lang="en-US" i="1" dirty="0" smtClean="0"/>
              <a:t>Basilica Nova</a:t>
            </a:r>
            <a:endParaRPr lang="en-US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293813" y="1905000"/>
            <a:ext cx="3581400" cy="4221164"/>
          </a:xfrm>
        </p:spPr>
        <p:txBody>
          <a:bodyPr/>
          <a:lstStyle/>
          <a:p>
            <a:r>
              <a:rPr lang="en-US" dirty="0" smtClean="0"/>
              <a:t>Basilicas were used as civic buildings, for banking, courts, and audience halls</a:t>
            </a:r>
            <a:endParaRPr lang="en-US" dirty="0"/>
          </a:p>
        </p:txBody>
      </p:sp>
      <p:pic>
        <p:nvPicPr>
          <p:cNvPr id="83970" name="Picture 2" descr="http://www.fpa.ysu.edu/%7Eslsmith/ecbyzwebpage/constantine_basil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3812" y="304800"/>
            <a:ext cx="6410325" cy="4343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60412" y="152400"/>
            <a:ext cx="4495799" cy="5029200"/>
          </a:xfrm>
        </p:spPr>
        <p:txBody>
          <a:bodyPr/>
          <a:lstStyle/>
          <a:p>
            <a:r>
              <a:rPr lang="en-US" sz="2000" dirty="0" smtClean="0"/>
              <a:t>-The seat of Constantine’s government In Germany </a:t>
            </a:r>
            <a:br>
              <a:rPr lang="en-US" sz="2000" dirty="0" smtClean="0"/>
            </a:br>
            <a:r>
              <a:rPr lang="en-US" sz="2000" dirty="0" smtClean="0"/>
              <a:t>-Plain brick once covered with marble on the interior </a:t>
            </a:r>
            <a:br>
              <a:rPr lang="en-US" sz="2000" dirty="0" smtClean="0"/>
            </a:br>
            <a:r>
              <a:rPr lang="en-US" sz="2000" dirty="0" smtClean="0"/>
              <a:t>-Triumphal arch in the apse </a:t>
            </a:r>
            <a:br>
              <a:rPr lang="en-US" sz="2000" dirty="0" smtClean="0"/>
            </a:br>
            <a:r>
              <a:rPr lang="en-US" sz="2000" b="1" dirty="0" smtClean="0"/>
              <a:t>-</a:t>
            </a:r>
            <a:r>
              <a:rPr lang="en-US" sz="2000" dirty="0" smtClean="0"/>
              <a:t>The </a:t>
            </a:r>
            <a:r>
              <a:rPr lang="en-US" sz="2000" b="1" dirty="0" err="1" smtClean="0"/>
              <a:t>Basilican</a:t>
            </a:r>
            <a:r>
              <a:rPr lang="en-US" sz="2000" dirty="0" smtClean="0"/>
              <a:t> plan inspired Christian churches of the medieval period </a:t>
            </a:r>
            <a:br>
              <a:rPr lang="en-US" sz="2000" dirty="0" smtClean="0"/>
            </a:br>
            <a:r>
              <a:rPr lang="en-US" sz="2000" dirty="0" smtClean="0"/>
              <a:t>-The Roman basilica is a political assembly and a hall of justice, not a church.  This of course will change as Catholics embrace the design for their churches </a:t>
            </a:r>
            <a:br>
              <a:rPr lang="en-US" sz="2000" dirty="0" smtClean="0"/>
            </a:br>
            <a:r>
              <a:rPr lang="en-US" sz="2000" dirty="0" smtClean="0"/>
              <a:t>-Hall is heated by a space under the floor which transmitted heat from a furnace</a:t>
            </a:r>
            <a:br>
              <a:rPr lang="en-US" sz="2000" dirty="0" smtClean="0"/>
            </a:br>
            <a:r>
              <a:rPr lang="en-US" sz="2000" b="1" dirty="0" smtClean="0"/>
              <a:t>-Buttresses </a:t>
            </a:r>
            <a:r>
              <a:rPr lang="en-US" sz="2000" dirty="0" smtClean="0"/>
              <a:t>arch into a second story windowed </a:t>
            </a:r>
            <a:r>
              <a:rPr lang="en-US" sz="2000" b="1" dirty="0" smtClean="0"/>
              <a:t>clearstory</a:t>
            </a:r>
            <a:br>
              <a:rPr lang="en-US" sz="2000" b="1" dirty="0" smtClean="0"/>
            </a:br>
            <a:r>
              <a:rPr lang="en-US" sz="2000" b="1" dirty="0" smtClean="0"/>
              <a:t>Note the use of GLASS- lead framed windows were quickly becoming popular</a:t>
            </a: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293812" y="5334000"/>
            <a:ext cx="3581400" cy="1524000"/>
          </a:xfrm>
        </p:spPr>
        <p:txBody>
          <a:bodyPr/>
          <a:lstStyle/>
          <a:p>
            <a:r>
              <a:rPr lang="en-US" i="1" dirty="0" smtClean="0">
                <a:solidFill>
                  <a:srgbClr val="FFC000"/>
                </a:solidFill>
              </a:rPr>
              <a:t>Aula </a:t>
            </a:r>
            <a:r>
              <a:rPr lang="en-US" i="1" dirty="0" err="1" smtClean="0">
                <a:solidFill>
                  <a:srgbClr val="FFC000"/>
                </a:solidFill>
              </a:rPr>
              <a:t>Palatina</a:t>
            </a:r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Roman Late Empire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300 CE</a:t>
            </a:r>
          </a:p>
          <a:p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Piece  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9" descr="40aae32c-d6eb-47b7-9a48-5762675cb9e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7212" y="228600"/>
            <a:ext cx="57556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5-Point Star 7"/>
          <p:cNvSpPr/>
          <p:nvPr/>
        </p:nvSpPr>
        <p:spPr>
          <a:xfrm>
            <a:off x="4037012" y="5562600"/>
            <a:ext cx="1143000" cy="990600"/>
          </a:xfrm>
          <a:prstGeom prst="star5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3796" name="Picture 5" descr="IMG_80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412" y="304800"/>
            <a:ext cx="477355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7" descr="2746825041_f10a85665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1812" y="457200"/>
            <a:ext cx="3580467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9" descr="40aae32c-d6eb-47b7-9a48-5762675cb9e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6212" y="3733800"/>
            <a:ext cx="449484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441" y="533400"/>
            <a:ext cx="10969943" cy="1143000"/>
          </a:xfrm>
        </p:spPr>
        <p:txBody>
          <a:bodyPr/>
          <a:lstStyle/>
          <a:p>
            <a:pPr eaLnBrk="1" hangingPunct="1"/>
            <a:r>
              <a:rPr lang="en-US" sz="2400" b="1" dirty="0" smtClean="0"/>
              <a:t>ID.  From which of these two images is borrowing occurring?  What specific architectural elements appear in each these buildings and how and why do they differ.  </a:t>
            </a:r>
            <a:endParaRPr lang="en-US" sz="24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124" name="Picture 4" descr="panthe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14600"/>
            <a:ext cx="5992839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parthenon-and-the-acropolis-landmark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4413" y="2552701"/>
            <a:ext cx="6195986" cy="364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Next time…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Cumulative ID final</a:t>
            </a:r>
            <a:r>
              <a:rPr lang="en-US" smtClean="0"/>
              <a:t>: </a:t>
            </a:r>
            <a:r>
              <a:rPr lang="en-US" b="1" smtClean="0">
                <a:solidFill>
                  <a:srgbClr val="FF0000"/>
                </a:solidFill>
              </a:rPr>
              <a:t>Computer Lab- B104?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Review for Essay final</a:t>
            </a:r>
          </a:p>
          <a:p>
            <a:endParaRPr lang="en-US" dirty="0" smtClean="0"/>
          </a:p>
          <a:p>
            <a:r>
              <a:rPr lang="en-US" b="1" dirty="0" smtClean="0"/>
              <a:t>Thursday:</a:t>
            </a:r>
          </a:p>
          <a:p>
            <a:pPr lvl="1"/>
            <a:r>
              <a:rPr lang="en-US" dirty="0" smtClean="0"/>
              <a:t>Essay Final</a:t>
            </a:r>
          </a:p>
          <a:p>
            <a:pPr lvl="1"/>
            <a:endParaRPr lang="en-US" dirty="0" smtClean="0"/>
          </a:p>
          <a:p>
            <a:pPr lvl="1"/>
            <a:r>
              <a:rPr lang="en-US" b="1" dirty="0" smtClean="0"/>
              <a:t>In Two weeks:</a:t>
            </a:r>
          </a:p>
          <a:p>
            <a:pPr lvl="2"/>
            <a:r>
              <a:rPr lang="en-US" dirty="0" smtClean="0"/>
              <a:t>Late Antiquity/Christian art, starring….You Guys!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Republican/Empire artistic ideals/trends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 smtClean="0"/>
              <a:t>Republican </a:t>
            </a:r>
          </a:p>
          <a:p>
            <a:pPr>
              <a:buFontTx/>
              <a:buNone/>
            </a:pPr>
            <a:endParaRPr lang="en-US" dirty="0" smtClean="0"/>
          </a:p>
          <a:p>
            <a:pPr>
              <a:buFontTx/>
              <a:buNone/>
            </a:pPr>
            <a:endParaRPr lang="en-US" dirty="0" smtClean="0"/>
          </a:p>
          <a:p>
            <a:pPr>
              <a:buFontTx/>
              <a:buNone/>
            </a:pPr>
            <a:r>
              <a:rPr lang="en-US" dirty="0" smtClean="0"/>
              <a:t>Empire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en/timeline/a2acfd8c4d2d0df1cbcd1229205501d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3012" y="304800"/>
            <a:ext cx="8071567" cy="643241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Trajan</a:t>
            </a:r>
          </a:p>
          <a:p>
            <a:r>
              <a:rPr lang="en-US" dirty="0" smtClean="0"/>
              <a:t>98 CE –117 CE</a:t>
            </a:r>
            <a:endParaRPr lang="en-US" dirty="0"/>
          </a:p>
        </p:txBody>
      </p:sp>
      <p:pic>
        <p:nvPicPr>
          <p:cNvPr id="59394" name="Picture 2" descr="File:Traianus Glyptothek Munich 3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1612" y="457200"/>
            <a:ext cx="3971925" cy="5715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93812" y="685800"/>
            <a:ext cx="3962399" cy="4648200"/>
          </a:xfrm>
        </p:spPr>
        <p:txBody>
          <a:bodyPr/>
          <a:lstStyle/>
          <a:p>
            <a:r>
              <a:rPr lang="en-US" sz="2000" dirty="0" smtClean="0"/>
              <a:t>-Commemorates Trajan's victory over the </a:t>
            </a:r>
            <a:r>
              <a:rPr lang="en-US" sz="2000" dirty="0" err="1" smtClean="0"/>
              <a:t>Dacians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-A continuous narrative spirals around the entire column up 125 feet.</a:t>
            </a:r>
            <a:br>
              <a:rPr lang="en-US" sz="2000" dirty="0" smtClean="0"/>
            </a:br>
            <a:r>
              <a:rPr lang="en-US" sz="2000" dirty="0" smtClean="0"/>
              <a:t>-The band of narrative gets wider at the top.</a:t>
            </a:r>
            <a:br>
              <a:rPr lang="en-US" sz="2000" dirty="0" smtClean="0"/>
            </a:br>
            <a:r>
              <a:rPr lang="en-US" sz="2000" dirty="0" smtClean="0"/>
              <a:t>-It was a law at that time that no one could be buried within the walls of Rome, so Trajan had his ashes placed under the column.</a:t>
            </a:r>
            <a:br>
              <a:rPr lang="en-US" sz="2000" dirty="0" smtClean="0"/>
            </a:br>
            <a:r>
              <a:rPr lang="en-US" sz="2000" dirty="0" smtClean="0"/>
              <a:t>-The figures in the narrative are not in proportion to the architecture around them, so you see a major break from Greek tradition.</a:t>
            </a:r>
            <a:br>
              <a:rPr lang="en-US" sz="2000" dirty="0" smtClean="0"/>
            </a:br>
            <a:r>
              <a:rPr lang="en-US" sz="2000" dirty="0" smtClean="0"/>
              <a:t>-The column is topped with a statue that was once a statue of Trajan, but has since been replaced with Saint Peter.</a:t>
            </a: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4413" y="685800"/>
            <a:ext cx="4190999" cy="5486400"/>
          </a:xfrm>
        </p:spPr>
        <p:txBody>
          <a:bodyPr/>
          <a:lstStyle/>
          <a:p>
            <a:r>
              <a:rPr lang="en-US" dirty="0" smtClean="0"/>
              <a:t>Story told in 150 episodes</a:t>
            </a:r>
          </a:p>
          <a:p>
            <a:r>
              <a:rPr lang="en-US" dirty="0" smtClean="0"/>
              <a:t>2500 figures included</a:t>
            </a:r>
          </a:p>
          <a:p>
            <a:r>
              <a:rPr lang="en-US" dirty="0" smtClean="0"/>
              <a:t>Low-relief used to not distort the overall shape of the column</a:t>
            </a:r>
          </a:p>
          <a:p>
            <a:r>
              <a:rPr lang="en-US" dirty="0" smtClean="0"/>
              <a:t>Originally painted.</a:t>
            </a:r>
          </a:p>
          <a:p>
            <a:r>
              <a:rPr lang="en-US" dirty="0" smtClean="0"/>
              <a:t>Not an accurate chronology of the war, but it tells the over all story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293812" y="5410200"/>
            <a:ext cx="3581400" cy="1096964"/>
          </a:xfrm>
        </p:spPr>
        <p:txBody>
          <a:bodyPr/>
          <a:lstStyle/>
          <a:p>
            <a:r>
              <a:rPr lang="en-US" b="1" i="1" dirty="0" smtClean="0">
                <a:solidFill>
                  <a:srgbClr val="FFC000"/>
                </a:solidFill>
              </a:rPr>
              <a:t>Column of Trajan</a:t>
            </a:r>
            <a:r>
              <a:rPr lang="en-US" b="1" dirty="0" smtClean="0">
                <a:solidFill>
                  <a:srgbClr val="FFC000"/>
                </a:solidFill>
              </a:rPr>
              <a:t/>
            </a:r>
            <a:br>
              <a:rPr lang="en-US" b="1" dirty="0" smtClean="0">
                <a:solidFill>
                  <a:srgbClr val="FFC000"/>
                </a:solidFill>
              </a:rPr>
            </a:br>
            <a:r>
              <a:rPr lang="en-US" b="1" dirty="0" smtClean="0">
                <a:solidFill>
                  <a:srgbClr val="FFC000"/>
                </a:solidFill>
              </a:rPr>
              <a:t>Roman High Empire</a:t>
            </a:r>
            <a:br>
              <a:rPr lang="en-US" b="1" dirty="0" smtClean="0">
                <a:solidFill>
                  <a:srgbClr val="FFC000"/>
                </a:solidFill>
              </a:rPr>
            </a:br>
            <a:r>
              <a:rPr lang="en-US" b="1" dirty="0" smtClean="0">
                <a:solidFill>
                  <a:srgbClr val="FFC000"/>
                </a:solidFill>
              </a:rPr>
              <a:t>100 CE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7" name="Picture 7" descr="http://upload.wikimedia.org/wikipedia/commons/e/ee/Trajans_column_from_nor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61612" y="0"/>
            <a:ext cx="1522969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odgrain 16x9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oodgrain_16x9">
      <a:dk1>
        <a:sysClr val="windowText" lastClr="000000"/>
      </a:dk1>
      <a:lt1>
        <a:sysClr val="window" lastClr="FFFFFF"/>
      </a:lt1>
      <a:dk2>
        <a:srgbClr val="90B365"/>
      </a:dk2>
      <a:lt2>
        <a:srgbClr val="EEECE1"/>
      </a:lt2>
      <a:accent1>
        <a:srgbClr val="4283D2"/>
      </a:accent1>
      <a:accent2>
        <a:srgbClr val="6E9D35"/>
      </a:accent2>
      <a:accent3>
        <a:srgbClr val="DE6742"/>
      </a:accent3>
      <a:accent4>
        <a:srgbClr val="8F73DF"/>
      </a:accent4>
      <a:accent5>
        <a:srgbClr val="CB991B"/>
      </a:accent5>
      <a:accent6>
        <a:srgbClr val="7F7F7F"/>
      </a:accent6>
      <a:hlink>
        <a:srgbClr val="90B365"/>
      </a:hlink>
      <a:folHlink>
        <a:srgbClr val="7F7F7F"/>
      </a:folHlink>
    </a:clrScheme>
    <a:fontScheme name="Century">
      <a:majorFont>
        <a:latin typeface="Century"/>
        <a:ea typeface=""/>
        <a:cs typeface=""/>
      </a:majorFont>
      <a:minorFont>
        <a:latin typeface="Century"/>
        <a:ea typeface=""/>
        <a:cs typeface="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C20563B-C646-42AF-9D0D-76DF086793C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820</Words>
  <Application>Microsoft Office PowerPoint</Application>
  <PresentationFormat>Custom</PresentationFormat>
  <Paragraphs>105</Paragraphs>
  <Slides>50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Woodgrain 16x9</vt:lpstr>
      <vt:lpstr>Late Roman Empire Lecture</vt:lpstr>
      <vt:lpstr>ID and explain how these two images represent power? </vt:lpstr>
      <vt:lpstr>How are these two buildings indicative of Roman culture? ID</vt:lpstr>
      <vt:lpstr>Slide 4</vt:lpstr>
      <vt:lpstr>ID.  From which of these two images is borrowing occurring?  What specific architectural elements appear in each these buildings and how and why do they differ.  </vt:lpstr>
      <vt:lpstr>Summary of Republican/Empire artistic ideals/trends</vt:lpstr>
      <vt:lpstr>Slide 7</vt:lpstr>
      <vt:lpstr>Slide 8</vt:lpstr>
      <vt:lpstr>-Commemorates Trajan's victory over the Dacians -A continuous narrative spirals around the entire column up 125 feet. -The band of narrative gets wider at the top. -It was a law at that time that no one could be buried within the walls of Rome, so Trajan had his ashes placed under the column. -The figures in the narrative are not in proportion to the architecture around them, so you see a major break from Greek tradition. -The column is topped with a statue that was once a statue of Trajan, but has since been replaced with Saint Peter.</vt:lpstr>
      <vt:lpstr>Slide 10</vt:lpstr>
      <vt:lpstr>Slide 11</vt:lpstr>
      <vt:lpstr>Plaster Casts of the column so in the Museum of Roman Civilization</vt:lpstr>
      <vt:lpstr>Slide 13</vt:lpstr>
      <vt:lpstr>Originally market had 150 shops  Made of concrete Multilevel mall  Semicircular building held several layers of shops  Main space groin vaulted  A way for the average Roman to participate in Empire </vt:lpstr>
      <vt:lpstr>Slide 15</vt:lpstr>
      <vt:lpstr>Slide 16</vt:lpstr>
      <vt:lpstr>Slide 17</vt:lpstr>
      <vt:lpstr>-Complex created for the Emperor Hadrian as a retreat  -Hadrian helped design it himself. -Lavish mosaics mural and architectural settings  -Colonnade with an arch connecting the tops of the columns alternating with rounded and flattened lines, all framing a reflecting pool -Tries to incorporate the landscape into the design  -References Egyptian and Greek styles  -Interesting as it notes the beginning of retreat of the wealthy from Rome </vt:lpstr>
      <vt:lpstr>Slide 19</vt:lpstr>
      <vt:lpstr>Slide 20</vt:lpstr>
      <vt:lpstr>Slide 21</vt:lpstr>
      <vt:lpstr>Who is this guy?  Why is he important?</vt:lpstr>
      <vt:lpstr>Slide 23</vt:lpstr>
      <vt:lpstr>End of the Pax Romana</vt:lpstr>
      <vt:lpstr>How would you describe him?</vt:lpstr>
      <vt:lpstr>-There were almost 400 baths in Rome  -The baths generally had three rooms, hot (caldarium), cold (frigidarium), and warm (tepidarium) -Aqueducts and gravity pressure, as well as piping fed the hot and cold water that was available to all Romans for a nominal fee    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Al Khazneh or the Treasury Roman High Empire 200 CE </vt:lpstr>
      <vt:lpstr>-Very crowded surface with figures piled upon one another --no illusion of space- rejection of classical perspective  -Deep relief -Figures lack individuality  -Confusion of battle is echoed by a congested composition  -Roman army trounces the bearded barbarians -A major transition as the Romans used to be burners… now buriers  -Deep, confused lacking in subtlety, teetering on the edge of stylized  </vt:lpstr>
      <vt:lpstr>Slide 36</vt:lpstr>
      <vt:lpstr>Crisis of the 3rd Century!</vt:lpstr>
      <vt:lpstr>-There is an Augustus (President) and a Caesar (Vice President). The senior president has a beard with his hand around the vice president to show he is a mentor. -The figures have huge arms and heads, leaving all traditional styles. -Leaving Classical Greek styles is showing they want their own way -The facial expressions give reference to early Archaic style. -Large cubical heads and squat bodies -lack of individuality -return to the Egyptian block and iconic status of the human form rather than natural (or even idealized) form</vt:lpstr>
      <vt:lpstr>Slide 39</vt:lpstr>
      <vt:lpstr>Chaos!</vt:lpstr>
      <vt:lpstr>-Built after the battle of Milvan Bridge to commemorate his victory -Was built to please the emperor -Feeling of chaotic narrative -There is no unity or perspective. -Often only see heads in a mass without bodies below them - completely moved away from the Classical Greek tradition -Portrays the unification of the East and West -This more chaotic approach to art was accepted by the Christians because it was not the art of the pagan Greeks. -This arch is a bridge from the Classical to Medieval. -The roundels, columns and reliefs were taken from previous arches. -The heads on the sculptures were recut to show Constantine’s face  </vt:lpstr>
      <vt:lpstr>Slide 42</vt:lpstr>
      <vt:lpstr>Slide 43</vt:lpstr>
      <vt:lpstr>Slide 44</vt:lpstr>
      <vt:lpstr>-Was depicted as Jupiter himself -The original statue had Constantine holding an orb, symbolizing his divine rule. -Arms and legs were made out of marble and the rest of the body was made out of brick and wood -The head is abstract, but the rest of the body is realistic. -The entire structure symbolizes Constantine's power. -lack of subtlety, as it is simply huge! Designed to fill you with awe Sat in the Basilica Nova </vt:lpstr>
      <vt:lpstr>Slide 46</vt:lpstr>
      <vt:lpstr>Basilica Nova</vt:lpstr>
      <vt:lpstr>-The seat of Constantine’s government In Germany  -Plain brick once covered with marble on the interior  -Triumphal arch in the apse  -The Basilican plan inspired Christian churches of the medieval period  -The Roman basilica is a political assembly and a hall of justice, not a church.  This of course will change as Catholics embrace the design for their churches  -Hall is heated by a space under the floor which transmitted heat from a furnace -Buttresses arch into a second story windowed clearstory Note the use of GLASS- lead framed windows were quickly becoming popular</vt:lpstr>
      <vt:lpstr>Slide 49</vt:lpstr>
      <vt:lpstr>Next time…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modified xsi:type="dcterms:W3CDTF">2012-10-05T14:29:37Z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TC028011159991</vt:lpwstr>
  </property>
</Properties>
</file>